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6" r:id="rId12"/>
    <p:sldId id="277" r:id="rId13"/>
    <p:sldId id="279" r:id="rId14"/>
    <p:sldId id="280" r:id="rId15"/>
    <p:sldId id="281" r:id="rId16"/>
    <p:sldId id="282" r:id="rId17"/>
    <p:sldId id="283" r:id="rId18"/>
    <p:sldId id="284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32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7"/>
            <a:ext cx="7772400" cy="1000132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643050"/>
            <a:ext cx="7858180" cy="4857784"/>
          </a:xfrm>
        </p:spPr>
        <p:txBody>
          <a:bodyPr/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                 </a:t>
            </a:r>
            <a:r>
              <a:rPr lang="ru-RU" dirty="0" smtClean="0">
                <a:solidFill>
                  <a:schemeClr val="tx1"/>
                </a:solidFill>
              </a:rPr>
              <a:t>Лабораторное занятие</a:t>
            </a:r>
          </a:p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      Тема ДИАГНОСТИКА И МЕРЫ БОЬБЫ 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          ПРИ САЛЬМОНЕЛЛЕЗЕ ЖИВОТНЫХ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Патологоанатомические изменения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обнаруживают прежде всего в ЖКТ – </a:t>
            </a:r>
            <a:r>
              <a:rPr lang="ru-RU" dirty="0" err="1" smtClean="0"/>
              <a:t>воспа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ление</a:t>
            </a:r>
            <a:r>
              <a:rPr lang="ru-RU" dirty="0" smtClean="0"/>
              <a:t> слизистой сычуга и тонкого отдела </a:t>
            </a:r>
            <a:r>
              <a:rPr lang="ru-RU" dirty="0" err="1" smtClean="0"/>
              <a:t>ки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шечника</a:t>
            </a:r>
            <a:r>
              <a:rPr lang="ru-RU" dirty="0" smtClean="0"/>
              <a:t>. </a:t>
            </a:r>
            <a:r>
              <a:rPr lang="ru-RU" dirty="0" err="1" smtClean="0"/>
              <a:t>Мезентериальные</a:t>
            </a:r>
            <a:r>
              <a:rPr lang="ru-RU" dirty="0" smtClean="0"/>
              <a:t> </a:t>
            </a:r>
            <a:r>
              <a:rPr lang="ru-RU" dirty="0" err="1" smtClean="0"/>
              <a:t>лимфоузлы</a:t>
            </a:r>
            <a:r>
              <a:rPr lang="ru-RU" dirty="0" smtClean="0"/>
              <a:t> на-</a:t>
            </a:r>
          </a:p>
          <a:p>
            <a:pPr>
              <a:buNone/>
            </a:pPr>
            <a:r>
              <a:rPr lang="ru-RU" dirty="0" err="1" smtClean="0"/>
              <a:t>бухшие</a:t>
            </a:r>
            <a:r>
              <a:rPr lang="ru-RU" dirty="0" smtClean="0"/>
              <a:t>, </a:t>
            </a:r>
            <a:r>
              <a:rPr lang="ru-RU" dirty="0" err="1" smtClean="0"/>
              <a:t>гиперемированные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Печень и селезенка увеличены, с </a:t>
            </a:r>
            <a:r>
              <a:rPr lang="ru-RU" dirty="0" err="1" smtClean="0"/>
              <a:t>некротиче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скими</a:t>
            </a:r>
            <a:r>
              <a:rPr lang="ru-RU" dirty="0" smtClean="0"/>
              <a:t> очагами.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Кровоизлияния на слизистой </a:t>
            </a:r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преджелудков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>
            <p:ph idx="1"/>
          </p:nvPr>
        </p:nvGraphicFramePr>
        <p:xfrm>
          <a:off x="1357290" y="1714488"/>
          <a:ext cx="6929486" cy="4143404"/>
        </p:xfrm>
        <a:graphic>
          <a:graphicData uri="http://schemas.openxmlformats.org/presentationml/2006/ole">
            <p:oleObj spid="_x0000_s1026" r:id="rId3" imgW="3441270" imgH="214603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Гиперемия желудочно-сальниковой артерии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198" name="Object 6"/>
          <p:cNvGraphicFramePr>
            <a:graphicFrameLocks noChangeAspect="1"/>
          </p:cNvGraphicFramePr>
          <p:nvPr>
            <p:ph idx="1"/>
          </p:nvPr>
        </p:nvGraphicFramePr>
        <p:xfrm>
          <a:off x="500034" y="1643050"/>
          <a:ext cx="8215370" cy="4714908"/>
        </p:xfrm>
        <a:graphic>
          <a:graphicData uri="http://schemas.openxmlformats.org/presentationml/2006/ole">
            <p:oleObj spid="_x0000_s3074" r:id="rId3" imgW="3238095" imgH="201904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Острая </a:t>
            </a:r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гепатодистрофия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150" name="Object 6"/>
          <p:cNvGraphicFramePr>
            <a:graphicFrameLocks noChangeAspect="1"/>
          </p:cNvGraphicFramePr>
          <p:nvPr>
            <p:ph idx="1"/>
          </p:nvPr>
        </p:nvGraphicFramePr>
        <p:xfrm>
          <a:off x="1197768" y="1701006"/>
          <a:ext cx="6748463" cy="4324350"/>
        </p:xfrm>
        <a:graphic>
          <a:graphicData uri="http://schemas.openxmlformats.org/presentationml/2006/ole">
            <p:oleObj spid="_x0000_s2050" r:id="rId3" imgW="6749206" imgH="432381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Отек брыжейки, развитие перитонита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246" name="Object 6"/>
          <p:cNvGraphicFramePr>
            <a:graphicFrameLocks noChangeAspect="1"/>
          </p:cNvGraphicFramePr>
          <p:nvPr>
            <p:ph idx="1"/>
          </p:nvPr>
        </p:nvGraphicFramePr>
        <p:xfrm>
          <a:off x="1086643" y="2008981"/>
          <a:ext cx="6970713" cy="3708400"/>
        </p:xfrm>
        <a:graphic>
          <a:graphicData uri="http://schemas.openxmlformats.org/presentationml/2006/ole">
            <p:oleObj spid="_x0000_s4098" r:id="rId3" imgW="6971429" imgH="370793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Катарально-гнойная пневмония и плеврит</a:t>
            </a:r>
            <a:r>
              <a:rPr lang="ru-RU" sz="4800" dirty="0" smtClean="0"/>
              <a:t> </a:t>
            </a:r>
            <a:endParaRPr lang="ru-RU" dirty="0"/>
          </a:p>
        </p:txBody>
      </p:sp>
      <p:graphicFrame>
        <p:nvGraphicFramePr>
          <p:cNvPr id="12294" name="Object 6"/>
          <p:cNvGraphicFramePr>
            <a:graphicFrameLocks noChangeAspect="1"/>
          </p:cNvGraphicFramePr>
          <p:nvPr>
            <p:ph idx="1"/>
          </p:nvPr>
        </p:nvGraphicFramePr>
        <p:xfrm>
          <a:off x="500034" y="1714488"/>
          <a:ext cx="8286808" cy="4572032"/>
        </p:xfrm>
        <a:graphic>
          <a:graphicData uri="http://schemas.openxmlformats.org/presentationml/2006/ole">
            <p:oleObj spid="_x0000_s5122" r:id="rId3" imgW="3130302" imgH="208483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Токсическая дистрофия печени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342" name="Object 6"/>
          <p:cNvGraphicFramePr>
            <a:graphicFrameLocks noChangeAspect="1"/>
          </p:cNvGraphicFramePr>
          <p:nvPr>
            <p:ph idx="1"/>
          </p:nvPr>
        </p:nvGraphicFramePr>
        <p:xfrm>
          <a:off x="1000100" y="1758156"/>
          <a:ext cx="7358114" cy="4385488"/>
        </p:xfrm>
        <a:graphic>
          <a:graphicData uri="http://schemas.openxmlformats.org/presentationml/2006/ole">
            <p:oleObj spid="_x0000_s6146" r:id="rId3" imgW="6749206" imgH="42095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Патологические изменения внутренних органов при сальмонеллезе 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390" name="Object 6"/>
          <p:cNvGraphicFramePr>
            <a:graphicFrameLocks noChangeAspect="1"/>
          </p:cNvGraphicFramePr>
          <p:nvPr>
            <p:ph idx="1"/>
          </p:nvPr>
        </p:nvGraphicFramePr>
        <p:xfrm>
          <a:off x="428596" y="1857364"/>
          <a:ext cx="8358246" cy="4357718"/>
        </p:xfrm>
        <a:graphic>
          <a:graphicData uri="http://schemas.openxmlformats.org/presentationml/2006/ole">
            <p:oleObj spid="_x0000_s7170" r:id="rId3" imgW="3139180" imgH="214561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Гиперплазия мезентеральных л.у. теленка 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>
            <p:ph idx="1"/>
          </p:nvPr>
        </p:nvGraphicFramePr>
        <p:xfrm>
          <a:off x="642910" y="2000240"/>
          <a:ext cx="8001056" cy="4214841"/>
        </p:xfrm>
        <a:graphic>
          <a:graphicData uri="http://schemas.openxmlformats.org/presentationml/2006/ole">
            <p:oleObj spid="_x0000_s8194" r:id="rId3" imgW="2724917" imgH="164883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Лабораторная диагностика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В ветеринарную лабораторию направляют</a:t>
            </a:r>
          </a:p>
          <a:p>
            <a:pPr>
              <a:buNone/>
            </a:pPr>
            <a:r>
              <a:rPr lang="ru-RU" dirty="0" smtClean="0"/>
              <a:t>трупы мелких </a:t>
            </a:r>
            <a:r>
              <a:rPr lang="ru-RU" dirty="0" err="1" smtClean="0"/>
              <a:t>ж-х</a:t>
            </a:r>
            <a:r>
              <a:rPr lang="ru-RU" dirty="0" smtClean="0"/>
              <a:t> и птиц, </a:t>
            </a:r>
            <a:r>
              <a:rPr lang="ru-RU" dirty="0" err="1" smtClean="0"/>
              <a:t>абортплод</a:t>
            </a:r>
            <a:r>
              <a:rPr lang="ru-RU" dirty="0" smtClean="0"/>
              <a:t> с плод-</a:t>
            </a:r>
          </a:p>
          <a:p>
            <a:pPr>
              <a:buNone/>
            </a:pPr>
            <a:r>
              <a:rPr lang="ru-RU" dirty="0" err="1" smtClean="0"/>
              <a:t>ными</a:t>
            </a:r>
            <a:r>
              <a:rPr lang="ru-RU" dirty="0" smtClean="0"/>
              <a:t> оболочками, кусочки паренхиматозных</a:t>
            </a:r>
          </a:p>
          <a:p>
            <a:pPr>
              <a:buNone/>
            </a:pPr>
            <a:r>
              <a:rPr lang="ru-RU" dirty="0" smtClean="0"/>
              <a:t>органов, </a:t>
            </a:r>
            <a:r>
              <a:rPr lang="ru-RU" dirty="0" err="1" smtClean="0"/>
              <a:t>мезентериальные</a:t>
            </a:r>
            <a:r>
              <a:rPr lang="ru-RU" dirty="0" smtClean="0"/>
              <a:t> </a:t>
            </a:r>
            <a:r>
              <a:rPr lang="ru-RU" dirty="0" err="1" smtClean="0"/>
              <a:t>лимфоузлы</a:t>
            </a:r>
            <a:r>
              <a:rPr lang="ru-RU" dirty="0" smtClean="0"/>
              <a:t>, труб-</a:t>
            </a:r>
          </a:p>
          <a:p>
            <a:pPr>
              <a:buNone/>
            </a:pPr>
            <a:r>
              <a:rPr lang="ru-RU" dirty="0" err="1" smtClean="0"/>
              <a:t>чатую</a:t>
            </a:r>
            <a:r>
              <a:rPr lang="ru-RU" dirty="0" smtClean="0"/>
              <a:t> кость, фекалии, кровь, выделения из </a:t>
            </a:r>
          </a:p>
          <a:p>
            <a:pPr>
              <a:buNone/>
            </a:pPr>
            <a:r>
              <a:rPr lang="ru-RU" dirty="0" smtClean="0"/>
              <a:t>матки, сыворотку крови.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i="1" dirty="0" smtClean="0"/>
              <a:t>Сальмонеллез</a:t>
            </a:r>
            <a:r>
              <a:rPr lang="en-US" dirty="0" smtClean="0"/>
              <a:t> (</a:t>
            </a:r>
            <a:r>
              <a:rPr lang="en-US" dirty="0" err="1" smtClean="0"/>
              <a:t>Salmonellosis</a:t>
            </a:r>
            <a:r>
              <a:rPr lang="ru-RU" dirty="0" smtClean="0"/>
              <a:t>; </a:t>
            </a:r>
            <a:r>
              <a:rPr lang="ru-RU" dirty="0" err="1" smtClean="0"/>
              <a:t>пататиф</a:t>
            </a:r>
            <a:r>
              <a:rPr lang="ru-RU" dirty="0" smtClean="0"/>
              <a:t>) –</a:t>
            </a:r>
          </a:p>
          <a:p>
            <a:pPr>
              <a:buNone/>
            </a:pPr>
            <a:r>
              <a:rPr lang="ru-RU" dirty="0" smtClean="0"/>
              <a:t>зоонозная болезнь молодняка </a:t>
            </a:r>
            <a:r>
              <a:rPr lang="ru-RU" dirty="0" err="1" smtClean="0"/>
              <a:t>ж-х</a:t>
            </a:r>
            <a:r>
              <a:rPr lang="ru-RU" dirty="0" smtClean="0"/>
              <a:t> всех видов</a:t>
            </a:r>
          </a:p>
          <a:p>
            <a:pPr>
              <a:buNone/>
            </a:pPr>
            <a:r>
              <a:rPr lang="ru-RU" dirty="0" smtClean="0"/>
              <a:t>в том числе птиц.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Лабораторная диагностика включает:</a:t>
            </a:r>
          </a:p>
          <a:p>
            <a:pPr>
              <a:buNone/>
            </a:pPr>
            <a:r>
              <a:rPr lang="ru-RU" dirty="0" smtClean="0"/>
              <a:t> - микроскопию мазков,</a:t>
            </a:r>
          </a:p>
          <a:p>
            <a:pPr>
              <a:buNone/>
            </a:pPr>
            <a:r>
              <a:rPr lang="ru-RU" dirty="0" smtClean="0"/>
              <a:t> - выделение чистой культуры,</a:t>
            </a:r>
          </a:p>
          <a:p>
            <a:pPr>
              <a:buNone/>
            </a:pPr>
            <a:r>
              <a:rPr lang="ru-RU" dirty="0" smtClean="0"/>
              <a:t> - идентификация выделенной культуры, </a:t>
            </a:r>
          </a:p>
          <a:p>
            <a:pPr>
              <a:buNone/>
            </a:pPr>
            <a:r>
              <a:rPr lang="ru-RU" dirty="0" smtClean="0"/>
              <a:t> - </a:t>
            </a:r>
            <a:r>
              <a:rPr lang="ru-RU" dirty="0" err="1" smtClean="0"/>
              <a:t>биопроба</a:t>
            </a:r>
            <a:r>
              <a:rPr lang="ru-RU" dirty="0" smtClean="0"/>
              <a:t> на лабораторных </a:t>
            </a:r>
            <a:r>
              <a:rPr lang="ru-RU" smtClean="0"/>
              <a:t>ж-х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иммунитет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При </a:t>
            </a:r>
            <a:r>
              <a:rPr lang="ru-RU" dirty="0" err="1" smtClean="0"/>
              <a:t>переболевании</a:t>
            </a:r>
            <a:r>
              <a:rPr lang="ru-RU" dirty="0" smtClean="0"/>
              <a:t> у </a:t>
            </a:r>
            <a:r>
              <a:rPr lang="ru-RU" dirty="0" err="1" smtClean="0"/>
              <a:t>ж-х</a:t>
            </a:r>
            <a:r>
              <a:rPr lang="ru-RU" dirty="0" smtClean="0"/>
              <a:t> формируется на-</a:t>
            </a:r>
          </a:p>
          <a:p>
            <a:pPr>
              <a:buNone/>
            </a:pPr>
            <a:r>
              <a:rPr lang="ru-RU" dirty="0" err="1" smtClean="0"/>
              <a:t>пряженный</a:t>
            </a:r>
            <a:r>
              <a:rPr lang="ru-RU" dirty="0" smtClean="0"/>
              <a:t> иммунитет. </a:t>
            </a:r>
          </a:p>
          <a:p>
            <a:pPr>
              <a:buNone/>
            </a:pPr>
            <a:r>
              <a:rPr lang="ru-RU" dirty="0" smtClean="0"/>
              <a:t> Пассивный молозивный  иммунитет.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Для специфической профилактики </a:t>
            </a:r>
            <a:r>
              <a:rPr lang="ru-RU" dirty="0" err="1" smtClean="0"/>
              <a:t>сальмо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неллезов</a:t>
            </a:r>
            <a:r>
              <a:rPr lang="ru-RU" dirty="0" smtClean="0"/>
              <a:t> применяют инактивированные, </a:t>
            </a:r>
            <a:r>
              <a:rPr lang="ru-RU" dirty="0" err="1" smtClean="0"/>
              <a:t>жи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smtClean="0"/>
              <a:t>вые и ассоциированные вакцины.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профилактика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ru-RU" dirty="0" smtClean="0"/>
              <a:t>- Комплектуют стадо здоровыми </a:t>
            </a:r>
            <a:r>
              <a:rPr lang="ru-RU" dirty="0" err="1" smtClean="0"/>
              <a:t>ж-ми</a:t>
            </a:r>
            <a:r>
              <a:rPr lang="ru-RU" dirty="0" smtClean="0"/>
              <a:t> из </a:t>
            </a:r>
            <a:r>
              <a:rPr lang="ru-RU" dirty="0" err="1" smtClean="0"/>
              <a:t>бла</a:t>
            </a:r>
            <a:r>
              <a:rPr lang="ru-RU" dirty="0" smtClean="0"/>
              <a:t>-</a:t>
            </a:r>
          </a:p>
          <a:p>
            <a:pPr marL="514350" indent="-514350">
              <a:buNone/>
            </a:pPr>
            <a:r>
              <a:rPr lang="ru-RU" dirty="0" err="1" smtClean="0"/>
              <a:t>гополучных</a:t>
            </a:r>
            <a:r>
              <a:rPr lang="ru-RU" dirty="0" smtClean="0"/>
              <a:t> </a:t>
            </a:r>
            <a:r>
              <a:rPr lang="ru-RU" dirty="0" err="1" smtClean="0"/>
              <a:t>хоз-в</a:t>
            </a:r>
            <a:r>
              <a:rPr lang="ru-RU" dirty="0" smtClean="0"/>
              <a:t>;</a:t>
            </a:r>
          </a:p>
          <a:p>
            <a:pPr marL="514350" indent="-514350">
              <a:buFontTx/>
              <a:buChar char="-"/>
            </a:pPr>
            <a:r>
              <a:rPr lang="ru-RU" dirty="0" smtClean="0"/>
              <a:t>Полноценное кормление беременных </a:t>
            </a:r>
            <a:r>
              <a:rPr lang="ru-RU" dirty="0" err="1" smtClean="0"/>
              <a:t>ж-х</a:t>
            </a:r>
            <a:r>
              <a:rPr lang="ru-RU" dirty="0" smtClean="0"/>
              <a:t>;</a:t>
            </a:r>
          </a:p>
          <a:p>
            <a:pPr marL="514350" indent="-514350">
              <a:buFontTx/>
              <a:buChar char="-"/>
            </a:pPr>
            <a:r>
              <a:rPr lang="ru-RU" dirty="0" err="1" smtClean="0"/>
              <a:t>Зоогигиениенические</a:t>
            </a:r>
            <a:r>
              <a:rPr lang="ru-RU" dirty="0" smtClean="0"/>
              <a:t> условия при </a:t>
            </a:r>
            <a:r>
              <a:rPr lang="ru-RU" dirty="0" err="1" smtClean="0"/>
              <a:t>прове</a:t>
            </a:r>
            <a:r>
              <a:rPr lang="ru-RU" dirty="0" smtClean="0"/>
              <a:t>-</a:t>
            </a:r>
          </a:p>
          <a:p>
            <a:pPr marL="514350" indent="-514350">
              <a:buNone/>
            </a:pPr>
            <a:r>
              <a:rPr lang="ru-RU" dirty="0" err="1" smtClean="0"/>
              <a:t>дении</a:t>
            </a:r>
            <a:r>
              <a:rPr lang="ru-RU" dirty="0" smtClean="0"/>
              <a:t> родов;</a:t>
            </a:r>
          </a:p>
          <a:p>
            <a:pPr marL="514350" indent="-514350">
              <a:buNone/>
            </a:pPr>
            <a:r>
              <a:rPr lang="ru-RU" dirty="0" smtClean="0"/>
              <a:t>-соблюдение системы получения и </a:t>
            </a:r>
            <a:r>
              <a:rPr lang="ru-RU" dirty="0" err="1" smtClean="0"/>
              <a:t>сохране</a:t>
            </a:r>
            <a:r>
              <a:rPr lang="ru-RU" dirty="0" smtClean="0"/>
              <a:t>-</a:t>
            </a:r>
          </a:p>
          <a:p>
            <a:pPr marL="514350" indent="-514350">
              <a:buNone/>
            </a:pPr>
            <a:r>
              <a:rPr lang="ru-RU" dirty="0" err="1" smtClean="0"/>
              <a:t>ния</a:t>
            </a:r>
            <a:r>
              <a:rPr lang="ru-RU" dirty="0" smtClean="0"/>
              <a:t> новорожденного молодняка;</a:t>
            </a:r>
          </a:p>
          <a:p>
            <a:pPr marL="514350" indent="-514350">
              <a:buFontTx/>
              <a:buChar char="-"/>
            </a:pPr>
            <a:endParaRPr lang="ru-RU" dirty="0" smtClean="0"/>
          </a:p>
          <a:p>
            <a:pPr marL="514350" indent="-514350">
              <a:buFontTx/>
              <a:buChar char="-"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не допускается совместное содержание </a:t>
            </a:r>
            <a:r>
              <a:rPr lang="ru-RU" dirty="0" err="1" smtClean="0"/>
              <a:t>ж-х</a:t>
            </a:r>
            <a:endParaRPr lang="ru-RU" dirty="0" smtClean="0"/>
          </a:p>
          <a:p>
            <a:pPr algn="just">
              <a:buNone/>
            </a:pPr>
            <a:r>
              <a:rPr lang="ru-RU" dirty="0" smtClean="0"/>
              <a:t>разных видов;</a:t>
            </a:r>
          </a:p>
          <a:p>
            <a:pPr algn="just">
              <a:buNone/>
            </a:pPr>
            <a:r>
              <a:rPr lang="ru-RU" dirty="0" smtClean="0"/>
              <a:t>-корма, обсемененные сальмонеллами, </a:t>
            </a:r>
            <a:r>
              <a:rPr lang="ru-RU" dirty="0" err="1" smtClean="0"/>
              <a:t>обез</a:t>
            </a:r>
            <a:r>
              <a:rPr lang="ru-RU" dirty="0" smtClean="0"/>
              <a:t>-</a:t>
            </a:r>
          </a:p>
          <a:p>
            <a:pPr algn="just">
              <a:buNone/>
            </a:pPr>
            <a:r>
              <a:rPr lang="ru-RU" dirty="0" err="1" smtClean="0"/>
              <a:t>зараживают</a:t>
            </a:r>
            <a:r>
              <a:rPr lang="ru-RU" dirty="0" smtClean="0"/>
              <a:t> или уничтожают;</a:t>
            </a:r>
          </a:p>
          <a:p>
            <a:pPr algn="just">
              <a:buNone/>
            </a:pPr>
            <a:r>
              <a:rPr lang="ru-RU" dirty="0" smtClean="0"/>
              <a:t>-вакцинация </a:t>
            </a:r>
            <a:r>
              <a:rPr lang="ru-RU" dirty="0" err="1" smtClean="0"/>
              <a:t>ж-х</a:t>
            </a:r>
            <a:r>
              <a:rPr lang="ru-RU" dirty="0" smtClean="0"/>
              <a:t> против </a:t>
            </a:r>
            <a:r>
              <a:rPr lang="ru-RU" dirty="0" err="1" smtClean="0"/>
              <a:t>сальионеллеза</a:t>
            </a:r>
            <a:r>
              <a:rPr lang="ru-RU" dirty="0" smtClean="0"/>
              <a:t>;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Больных </a:t>
            </a:r>
            <a:r>
              <a:rPr lang="ru-RU" dirty="0" err="1" smtClean="0"/>
              <a:t>ж-х</a:t>
            </a:r>
            <a:r>
              <a:rPr lang="ru-RU" dirty="0" smtClean="0"/>
              <a:t> изолируют лечат,</a:t>
            </a:r>
          </a:p>
          <a:p>
            <a:pPr>
              <a:buNone/>
            </a:pPr>
            <a:r>
              <a:rPr lang="ru-RU" dirty="0" smtClean="0"/>
              <a:t>-поливалентная антитоксическая сыворотка,</a:t>
            </a:r>
          </a:p>
          <a:p>
            <a:pPr>
              <a:buFontTx/>
              <a:buChar char="-"/>
            </a:pPr>
            <a:r>
              <a:rPr lang="ru-RU" dirty="0" smtClean="0"/>
              <a:t>антибиотики,</a:t>
            </a:r>
          </a:p>
          <a:p>
            <a:pPr>
              <a:buFontTx/>
              <a:buChar char="-"/>
            </a:pPr>
            <a:r>
              <a:rPr lang="ru-RU" dirty="0" smtClean="0"/>
              <a:t>Сульфаниламиды (</a:t>
            </a:r>
            <a:r>
              <a:rPr lang="ru-RU" dirty="0" err="1" smtClean="0"/>
              <a:t>этазол</a:t>
            </a:r>
            <a:r>
              <a:rPr lang="ru-RU" dirty="0" smtClean="0"/>
              <a:t>, </a:t>
            </a:r>
            <a:r>
              <a:rPr lang="ru-RU" dirty="0" err="1" smtClean="0"/>
              <a:t>сульфадимезин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smtClean="0"/>
              <a:t>норсульфазол и др.)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Меры борьбы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При установлении диагноза на </a:t>
            </a:r>
            <a:r>
              <a:rPr lang="ru-RU" dirty="0" err="1" smtClean="0"/>
              <a:t>сальмонел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smtClean="0"/>
              <a:t>лез вводят ограничения. По условиям ограни-</a:t>
            </a:r>
          </a:p>
          <a:p>
            <a:pPr>
              <a:buNone/>
            </a:pPr>
            <a:r>
              <a:rPr lang="ru-RU" dirty="0" err="1" smtClean="0"/>
              <a:t>чений</a:t>
            </a:r>
            <a:r>
              <a:rPr lang="ru-RU" dirty="0" smtClean="0"/>
              <a:t> запрещают:</a:t>
            </a:r>
          </a:p>
          <a:p>
            <a:pPr>
              <a:buFontTx/>
              <a:buChar char="-"/>
            </a:pPr>
            <a:r>
              <a:rPr lang="ru-RU" dirty="0" smtClean="0"/>
              <a:t>вывоз </a:t>
            </a:r>
            <a:r>
              <a:rPr lang="ru-RU" dirty="0" err="1" smtClean="0"/>
              <a:t>ж-х</a:t>
            </a:r>
            <a:r>
              <a:rPr lang="ru-RU" dirty="0" smtClean="0"/>
              <a:t> для племенных целей;</a:t>
            </a:r>
          </a:p>
          <a:p>
            <a:pPr>
              <a:buFontTx/>
              <a:buChar char="-"/>
            </a:pPr>
            <a:r>
              <a:rPr lang="ru-RU" dirty="0" smtClean="0"/>
              <a:t>продажу </a:t>
            </a:r>
            <a:r>
              <a:rPr lang="ru-RU" dirty="0" err="1" smtClean="0"/>
              <a:t>ж-х</a:t>
            </a:r>
            <a:r>
              <a:rPr lang="ru-RU" dirty="0" smtClean="0"/>
              <a:t> населению;</a:t>
            </a:r>
          </a:p>
          <a:p>
            <a:pPr>
              <a:buNone/>
            </a:pPr>
            <a:r>
              <a:rPr lang="ru-RU" dirty="0" smtClean="0"/>
              <a:t>-  перегруппировку </a:t>
            </a:r>
            <a:r>
              <a:rPr lang="ru-RU" dirty="0" err="1" smtClean="0"/>
              <a:t>ж-х</a:t>
            </a:r>
            <a:r>
              <a:rPr lang="ru-RU" dirty="0" smtClean="0"/>
              <a:t>;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Проводят клинический осмотр с </a:t>
            </a:r>
            <a:r>
              <a:rPr lang="ru-RU" dirty="0" err="1" smtClean="0"/>
              <a:t>термомет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рией</a:t>
            </a:r>
            <a:r>
              <a:rPr lang="ru-RU" dirty="0" smtClean="0"/>
              <a:t>. Разделение </a:t>
            </a:r>
            <a:r>
              <a:rPr lang="ru-RU" dirty="0" err="1" smtClean="0"/>
              <a:t>ж-х</a:t>
            </a:r>
            <a:r>
              <a:rPr lang="ru-RU" dirty="0" smtClean="0"/>
              <a:t> на две группы:</a:t>
            </a:r>
          </a:p>
          <a:p>
            <a:pPr>
              <a:buNone/>
            </a:pPr>
            <a:r>
              <a:rPr lang="ru-RU" dirty="0" smtClean="0"/>
              <a:t>  Больные и подозрительные по заболеванию</a:t>
            </a:r>
          </a:p>
          <a:p>
            <a:pPr>
              <a:buNone/>
            </a:pPr>
            <a:r>
              <a:rPr lang="ru-RU" dirty="0" smtClean="0"/>
              <a:t>изолируют и лечат.</a:t>
            </a:r>
          </a:p>
          <a:p>
            <a:pPr>
              <a:buNone/>
            </a:pPr>
            <a:r>
              <a:rPr lang="ru-RU" dirty="0" smtClean="0"/>
              <a:t>  Клинически здоровых вакцинируют.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-  Очистка от навоза и дезинфекция </a:t>
            </a:r>
            <a:r>
              <a:rPr lang="ru-RU" dirty="0" err="1" smtClean="0"/>
              <a:t>помеще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ний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r>
              <a:rPr lang="ru-RU" dirty="0" smtClean="0"/>
              <a:t>Утилизация трупов, абортированных плодов;</a:t>
            </a:r>
          </a:p>
          <a:p>
            <a:pPr>
              <a:buFontTx/>
              <a:buChar char="-"/>
            </a:pPr>
            <a:r>
              <a:rPr lang="ru-RU" dirty="0" smtClean="0"/>
              <a:t>корма, обсемененные сальмонеллами, </a:t>
            </a:r>
          </a:p>
          <a:p>
            <a:pPr>
              <a:buFontTx/>
              <a:buChar char="-"/>
            </a:pPr>
            <a:r>
              <a:rPr lang="ru-RU" dirty="0" smtClean="0"/>
              <a:t>обеззараживают или уничтожают.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dirty="0" err="1" smtClean="0"/>
              <a:t>Хоз-во</a:t>
            </a:r>
            <a:r>
              <a:rPr lang="ru-RU" dirty="0" smtClean="0"/>
              <a:t>(ферму) считают оздоровленным </a:t>
            </a:r>
            <a:r>
              <a:rPr lang="ru-RU" dirty="0" err="1" smtClean="0"/>
              <a:t>че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smtClean="0"/>
              <a:t>рез 30 дней после последнего случая </a:t>
            </a:r>
            <a:r>
              <a:rPr lang="ru-RU" dirty="0" err="1" smtClean="0"/>
              <a:t>выздо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ровления</a:t>
            </a:r>
            <a:r>
              <a:rPr lang="ru-RU" dirty="0" smtClean="0"/>
              <a:t> больных </a:t>
            </a:r>
            <a:r>
              <a:rPr lang="ru-RU" dirty="0" err="1" smtClean="0"/>
              <a:t>ж-х</a:t>
            </a:r>
            <a:r>
              <a:rPr lang="ru-RU" dirty="0" smtClean="0"/>
              <a:t>, у лошадей – через 45</a:t>
            </a:r>
          </a:p>
          <a:p>
            <a:pPr>
              <a:buNone/>
            </a:pPr>
            <a:r>
              <a:rPr lang="ru-RU" dirty="0" smtClean="0"/>
              <a:t>дней после аборта, проведения вакцинации</a:t>
            </a:r>
          </a:p>
          <a:p>
            <a:pPr>
              <a:buNone/>
            </a:pPr>
            <a:r>
              <a:rPr lang="ru-RU" dirty="0" smtClean="0"/>
              <a:t>и</a:t>
            </a:r>
            <a:r>
              <a:rPr lang="ru-RU" smtClean="0"/>
              <a:t> </a:t>
            </a:r>
            <a:r>
              <a:rPr lang="ru-RU" dirty="0" smtClean="0"/>
              <a:t>заключительной дезинфекции.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возбудитель болезни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en-US" dirty="0" smtClean="0"/>
              <a:t>            </a:t>
            </a:r>
            <a:r>
              <a:rPr lang="ru-RU" dirty="0" smtClean="0"/>
              <a:t>  Бактерии рода </a:t>
            </a:r>
            <a:r>
              <a:rPr lang="en-US" dirty="0" smtClean="0"/>
              <a:t>Salmonella</a:t>
            </a:r>
          </a:p>
          <a:p>
            <a:pPr>
              <a:buNone/>
            </a:pPr>
            <a:r>
              <a:rPr lang="en-US" dirty="0" smtClean="0"/>
              <a:t>   </a:t>
            </a:r>
            <a:r>
              <a:rPr lang="ru-RU" dirty="0" smtClean="0"/>
              <a:t>      </a:t>
            </a:r>
            <a:r>
              <a:rPr lang="en-US" dirty="0" smtClean="0"/>
              <a:t> Salmonella </a:t>
            </a:r>
            <a:r>
              <a:rPr lang="en-US" dirty="0" err="1" smtClean="0"/>
              <a:t>dublin</a:t>
            </a:r>
            <a:r>
              <a:rPr lang="ru-RU" dirty="0" smtClean="0"/>
              <a:t> </a:t>
            </a:r>
            <a:r>
              <a:rPr lang="en-US" dirty="0" smtClean="0"/>
              <a:t>       </a:t>
            </a:r>
            <a:r>
              <a:rPr lang="ru-RU" dirty="0" smtClean="0"/>
              <a:t>КРС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  <a:r>
              <a:rPr lang="ru-RU" dirty="0" smtClean="0"/>
              <a:t>       </a:t>
            </a:r>
            <a:r>
              <a:rPr lang="en-US" dirty="0" smtClean="0"/>
              <a:t> S</a:t>
            </a:r>
            <a:r>
              <a:rPr lang="ru-RU" dirty="0" smtClean="0"/>
              <a:t>.</a:t>
            </a:r>
            <a:r>
              <a:rPr lang="en-US" dirty="0" smtClean="0"/>
              <a:t>  </a:t>
            </a:r>
            <a:r>
              <a:rPr lang="ru-RU" dirty="0" err="1" smtClean="0"/>
              <a:t>с</a:t>
            </a:r>
            <a:r>
              <a:rPr lang="en-US" dirty="0" err="1" smtClean="0"/>
              <a:t>holeraesuis</a:t>
            </a:r>
            <a:r>
              <a:rPr lang="ru-RU" dirty="0" smtClean="0"/>
              <a:t>       Свиньи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  <a:r>
              <a:rPr lang="ru-RU" dirty="0" smtClean="0"/>
              <a:t>       </a:t>
            </a:r>
            <a:r>
              <a:rPr lang="en-US" dirty="0" smtClean="0"/>
              <a:t> S</a:t>
            </a:r>
            <a:r>
              <a:rPr lang="ru-RU" dirty="0" smtClean="0"/>
              <a:t>.</a:t>
            </a:r>
            <a:r>
              <a:rPr lang="en-US" dirty="0" smtClean="0"/>
              <a:t>  </a:t>
            </a:r>
            <a:r>
              <a:rPr lang="ru-RU" dirty="0" err="1" smtClean="0"/>
              <a:t>а</a:t>
            </a:r>
            <a:r>
              <a:rPr lang="en-US" dirty="0" err="1" smtClean="0"/>
              <a:t>bortusovis</a:t>
            </a:r>
            <a:r>
              <a:rPr lang="ru-RU" dirty="0" smtClean="0"/>
              <a:t>        МРС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  <a:r>
              <a:rPr lang="ru-RU" dirty="0" smtClean="0"/>
              <a:t>       </a:t>
            </a:r>
            <a:r>
              <a:rPr lang="en-US" dirty="0" smtClean="0"/>
              <a:t> S</a:t>
            </a:r>
            <a:r>
              <a:rPr lang="ru-RU" dirty="0" smtClean="0"/>
              <a:t>.</a:t>
            </a:r>
            <a:r>
              <a:rPr lang="en-US" dirty="0" smtClean="0"/>
              <a:t>  </a:t>
            </a:r>
            <a:r>
              <a:rPr lang="ru-RU" dirty="0" smtClean="0"/>
              <a:t>а</a:t>
            </a:r>
            <a:r>
              <a:rPr lang="en-US" dirty="0" smtClean="0"/>
              <a:t>b</a:t>
            </a:r>
            <a:r>
              <a:rPr lang="ru-RU" dirty="0" smtClean="0"/>
              <a:t>о</a:t>
            </a:r>
            <a:r>
              <a:rPr lang="en-US" dirty="0" err="1" smtClean="0"/>
              <a:t>rtusequi</a:t>
            </a:r>
            <a:r>
              <a:rPr lang="ru-RU" dirty="0" smtClean="0"/>
              <a:t>          Лошади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  <a:r>
              <a:rPr lang="ru-RU" dirty="0" smtClean="0"/>
              <a:t>       </a:t>
            </a:r>
            <a:r>
              <a:rPr lang="en-US" dirty="0" smtClean="0"/>
              <a:t> S</a:t>
            </a:r>
            <a:r>
              <a:rPr lang="ru-RU" dirty="0" smtClean="0"/>
              <a:t>.</a:t>
            </a:r>
            <a:r>
              <a:rPr lang="en-US" dirty="0" smtClean="0"/>
              <a:t>  </a:t>
            </a:r>
            <a:r>
              <a:rPr lang="en-US" dirty="0" err="1" smtClean="0"/>
              <a:t>gallinarum</a:t>
            </a:r>
            <a:r>
              <a:rPr lang="en-US" dirty="0" smtClean="0"/>
              <a:t> </a:t>
            </a:r>
            <a:r>
              <a:rPr lang="en-US" dirty="0" err="1" smtClean="0"/>
              <a:t>pullorum</a:t>
            </a:r>
            <a:r>
              <a:rPr lang="ru-RU" dirty="0" smtClean="0"/>
              <a:t>     Куры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 err="1" smtClean="0"/>
              <a:t>Сальмонеллы-спор</a:t>
            </a:r>
            <a:r>
              <a:rPr lang="ru-RU" dirty="0" smtClean="0"/>
              <a:t> и капсул не образуют,</a:t>
            </a:r>
          </a:p>
          <a:p>
            <a:pPr>
              <a:buNone/>
            </a:pPr>
            <a:r>
              <a:rPr lang="ru-RU" dirty="0" smtClean="0"/>
              <a:t>растут на обычных и специальных средах (</a:t>
            </a:r>
            <a:r>
              <a:rPr lang="ru-RU" dirty="0" err="1" smtClean="0"/>
              <a:t>Эн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smtClean="0"/>
              <a:t>до, </a:t>
            </a:r>
            <a:r>
              <a:rPr lang="ru-RU" dirty="0" err="1" smtClean="0"/>
              <a:t>Плоскорева</a:t>
            </a:r>
            <a:r>
              <a:rPr lang="ru-RU" dirty="0" smtClean="0"/>
              <a:t>, Левина, висмут-сульфит-ага-</a:t>
            </a:r>
          </a:p>
          <a:p>
            <a:pPr>
              <a:buNone/>
            </a:pPr>
            <a:r>
              <a:rPr lang="ru-RU" dirty="0" smtClean="0"/>
              <a:t>ре).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устойчивость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Сальмонеллы сохраняются:</a:t>
            </a:r>
          </a:p>
          <a:p>
            <a:pPr>
              <a:buNone/>
            </a:pPr>
            <a:r>
              <a:rPr lang="ru-RU" dirty="0" smtClean="0"/>
              <a:t> - в почве, навозе – 10 </a:t>
            </a:r>
            <a:r>
              <a:rPr lang="ru-RU" dirty="0" err="1" smtClean="0"/>
              <a:t>мес</a:t>
            </a:r>
            <a:r>
              <a:rPr lang="ru-RU" dirty="0" smtClean="0"/>
              <a:t>, воде- 120 дней,</a:t>
            </a:r>
          </a:p>
          <a:p>
            <a:pPr>
              <a:buFontTx/>
              <a:buChar char="-"/>
            </a:pPr>
            <a:r>
              <a:rPr lang="ru-RU" dirty="0" smtClean="0"/>
              <a:t>В соленом и копченом мясе – 3 </a:t>
            </a:r>
            <a:r>
              <a:rPr lang="ru-RU" dirty="0" err="1" smtClean="0"/>
              <a:t>мес</a:t>
            </a:r>
            <a:r>
              <a:rPr lang="ru-RU" dirty="0" smtClean="0"/>
              <a:t>,</a:t>
            </a:r>
          </a:p>
          <a:p>
            <a:pPr>
              <a:buFontTx/>
              <a:buChar char="-"/>
            </a:pPr>
            <a:r>
              <a:rPr lang="ru-RU" dirty="0" smtClean="0"/>
              <a:t>Замораживание выдерживают – 5 </a:t>
            </a:r>
            <a:r>
              <a:rPr lang="ru-RU" dirty="0" err="1" smtClean="0"/>
              <a:t>мес</a:t>
            </a:r>
            <a:r>
              <a:rPr lang="ru-RU" dirty="0" smtClean="0"/>
              <a:t>,</a:t>
            </a:r>
          </a:p>
          <a:p>
            <a:pPr>
              <a:buFontTx/>
              <a:buChar char="-"/>
            </a:pPr>
            <a:r>
              <a:rPr lang="ru-RU" dirty="0" smtClean="0"/>
              <a:t>Нагревание до 80 С – 15 мин</a:t>
            </a:r>
          </a:p>
          <a:p>
            <a:pPr>
              <a:buFontTx/>
              <a:buChar char="-"/>
            </a:pPr>
            <a:r>
              <a:rPr lang="ru-RU" dirty="0" smtClean="0"/>
              <a:t>К </a:t>
            </a:r>
            <a:r>
              <a:rPr lang="ru-RU" dirty="0" err="1" smtClean="0"/>
              <a:t>дезсредствам</a:t>
            </a:r>
            <a:r>
              <a:rPr lang="ru-RU" dirty="0" smtClean="0"/>
              <a:t> сальмонеллы не устойчивы 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диагностики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Диагноз основан на анализе </a:t>
            </a:r>
            <a:r>
              <a:rPr lang="ru-RU" dirty="0" err="1" smtClean="0"/>
              <a:t>эпизоотологи</a:t>
            </a:r>
            <a:r>
              <a:rPr lang="ru-RU" dirty="0" smtClean="0"/>
              <a:t>-      </a:t>
            </a:r>
            <a:r>
              <a:rPr lang="ru-RU" dirty="0" err="1" smtClean="0"/>
              <a:t>ческих</a:t>
            </a:r>
            <a:r>
              <a:rPr lang="ru-RU" dirty="0" smtClean="0"/>
              <a:t>, клинических, </a:t>
            </a:r>
            <a:r>
              <a:rPr lang="ru-RU" dirty="0" err="1" smtClean="0"/>
              <a:t>патологоанатомиче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ских</a:t>
            </a:r>
            <a:r>
              <a:rPr lang="ru-RU" dirty="0" smtClean="0"/>
              <a:t> данных  и результатах лабораторных </a:t>
            </a:r>
          </a:p>
          <a:p>
            <a:pPr>
              <a:buNone/>
            </a:pPr>
            <a:r>
              <a:rPr lang="ru-RU" dirty="0" smtClean="0"/>
              <a:t>исследований. 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Эпизоотологические данные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Телята болеют в возрасте от 10 до 40 дней,</a:t>
            </a:r>
          </a:p>
          <a:p>
            <a:pPr>
              <a:buNone/>
            </a:pPr>
            <a:r>
              <a:rPr lang="ru-RU" dirty="0" smtClean="0"/>
              <a:t>жеребята – от нескольких дней до 3 </a:t>
            </a:r>
            <a:r>
              <a:rPr lang="ru-RU" dirty="0" err="1" smtClean="0"/>
              <a:t>мес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smtClean="0"/>
              <a:t>ягнята – от 7 до 15 дней, поросята в период </a:t>
            </a:r>
          </a:p>
          <a:p>
            <a:pPr>
              <a:buNone/>
            </a:pPr>
            <a:r>
              <a:rPr lang="ru-RU" dirty="0" smtClean="0"/>
              <a:t>отъема.</a:t>
            </a:r>
          </a:p>
          <a:p>
            <a:pPr>
              <a:buNone/>
            </a:pPr>
            <a:r>
              <a:rPr lang="ru-RU" dirty="0" smtClean="0"/>
              <a:t>  Источник и резервуар возбудителя – боль-</a:t>
            </a:r>
          </a:p>
          <a:p>
            <a:pPr>
              <a:buNone/>
            </a:pPr>
            <a:r>
              <a:rPr lang="ru-RU" dirty="0" err="1" smtClean="0"/>
              <a:t>ные</a:t>
            </a:r>
            <a:r>
              <a:rPr lang="ru-RU" dirty="0" smtClean="0"/>
              <a:t> и переболевшие </a:t>
            </a:r>
            <a:r>
              <a:rPr lang="ru-RU" dirty="0" err="1" smtClean="0"/>
              <a:t>ж-е</a:t>
            </a:r>
            <a:r>
              <a:rPr lang="ru-RU" dirty="0" smtClean="0"/>
              <a:t> – </a:t>
            </a:r>
            <a:r>
              <a:rPr lang="ru-RU" dirty="0" err="1" smtClean="0"/>
              <a:t>сальмонеллоноси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тели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способ заражения – алиментарный, </a:t>
            </a:r>
            <a:r>
              <a:rPr lang="ru-RU" dirty="0" err="1" smtClean="0"/>
              <a:t>аэроген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ный</a:t>
            </a:r>
            <a:r>
              <a:rPr lang="ru-RU" dirty="0" smtClean="0"/>
              <a:t>, внутриутробный. У птиц </a:t>
            </a:r>
            <a:r>
              <a:rPr lang="ru-RU" dirty="0" err="1" smtClean="0"/>
              <a:t>трансовариаль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ный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Пути выделения возбудителя у взрослых </a:t>
            </a:r>
            <a:r>
              <a:rPr lang="ru-RU" dirty="0" err="1" smtClean="0"/>
              <a:t>ж-х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с </a:t>
            </a:r>
            <a:r>
              <a:rPr lang="ru-RU" dirty="0" err="1" smtClean="0"/>
              <a:t>молоком,фекалиями</a:t>
            </a:r>
            <a:r>
              <a:rPr lang="ru-RU" dirty="0" smtClean="0"/>
              <a:t>, </a:t>
            </a:r>
            <a:r>
              <a:rPr lang="ru-RU" dirty="0" err="1" smtClean="0"/>
              <a:t>абортплодами</a:t>
            </a:r>
            <a:r>
              <a:rPr lang="ru-RU" dirty="0" smtClean="0"/>
              <a:t>, около-</a:t>
            </a:r>
          </a:p>
          <a:p>
            <a:pPr>
              <a:buNone/>
            </a:pPr>
            <a:r>
              <a:rPr lang="ru-RU" dirty="0" smtClean="0"/>
              <a:t>плодными водами и истечениями из родовых</a:t>
            </a:r>
          </a:p>
          <a:p>
            <a:pPr>
              <a:buNone/>
            </a:pPr>
            <a:r>
              <a:rPr lang="ru-RU" dirty="0" smtClean="0"/>
              <a:t>путей; у молодняка- с фекалиями, мочой, </a:t>
            </a:r>
          </a:p>
          <a:p>
            <a:pPr>
              <a:buNone/>
            </a:pPr>
            <a:r>
              <a:rPr lang="ru-RU" dirty="0" smtClean="0"/>
              <a:t>слюной, истечением из носа.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Клинические признаки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dirty="0" err="1" smtClean="0"/>
              <a:t>Течениие</a:t>
            </a:r>
            <a:r>
              <a:rPr lang="ru-RU" dirty="0" smtClean="0"/>
              <a:t> болезни: острое, </a:t>
            </a:r>
            <a:r>
              <a:rPr lang="ru-RU" dirty="0" err="1" smtClean="0"/>
              <a:t>подострое</a:t>
            </a:r>
            <a:r>
              <a:rPr lang="ru-RU" dirty="0" smtClean="0"/>
              <a:t>, </a:t>
            </a:r>
            <a:r>
              <a:rPr lang="ru-RU" dirty="0" err="1" smtClean="0"/>
              <a:t>хро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ническое</a:t>
            </a:r>
            <a:r>
              <a:rPr lang="ru-RU" dirty="0" smtClean="0"/>
              <a:t>. Инкубационный период  1…7 </a:t>
            </a:r>
            <a:r>
              <a:rPr lang="ru-RU" dirty="0" err="1" smtClean="0"/>
              <a:t>сут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Повышение температуры тела, септицемия,</a:t>
            </a:r>
          </a:p>
          <a:p>
            <a:pPr>
              <a:buNone/>
            </a:pPr>
            <a:r>
              <a:rPr lang="ru-RU" dirty="0" smtClean="0"/>
              <a:t>поражение ЖКТ, диарея.</a:t>
            </a:r>
          </a:p>
          <a:p>
            <a:pPr>
              <a:buNone/>
            </a:pPr>
            <a:r>
              <a:rPr lang="ru-RU" dirty="0" smtClean="0"/>
              <a:t>  При хроническом течении поражение легких</a:t>
            </a:r>
          </a:p>
          <a:p>
            <a:pPr>
              <a:buNone/>
            </a:pPr>
            <a:r>
              <a:rPr lang="ru-RU" dirty="0" smtClean="0"/>
              <a:t>артриты.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670</Words>
  <Application>Microsoft Office PowerPoint</Application>
  <PresentationFormat>Экран (4:3)</PresentationFormat>
  <Paragraphs>139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.</vt:lpstr>
      <vt:lpstr>.</vt:lpstr>
      <vt:lpstr> возбудитель болезни </vt:lpstr>
      <vt:lpstr>продолжение</vt:lpstr>
      <vt:lpstr>устойчивость</vt:lpstr>
      <vt:lpstr>Методы диагностики</vt:lpstr>
      <vt:lpstr>Эпизоотологические данные</vt:lpstr>
      <vt:lpstr>продолжение</vt:lpstr>
      <vt:lpstr>Клинические признаки</vt:lpstr>
      <vt:lpstr>Патологоанатомические изменения</vt:lpstr>
      <vt:lpstr>Кровоизлияния на слизистой преджелудков </vt:lpstr>
      <vt:lpstr>Гиперемия желудочно-сальниковой артерии </vt:lpstr>
      <vt:lpstr>Острая гепатодистрофия </vt:lpstr>
      <vt:lpstr>Отек брыжейки, развитие перитонита</vt:lpstr>
      <vt:lpstr>Катарально-гнойная пневмония и плеврит </vt:lpstr>
      <vt:lpstr>Токсическая дистрофия печени</vt:lpstr>
      <vt:lpstr>Патологические изменения внутренних органов при сальмонеллезе </vt:lpstr>
      <vt:lpstr>Гиперплазия мезентеральных л.у. теленка </vt:lpstr>
      <vt:lpstr>Лабораторная диагностика</vt:lpstr>
      <vt:lpstr>продолжение</vt:lpstr>
      <vt:lpstr>иммунитет</vt:lpstr>
      <vt:lpstr>профилактика</vt:lpstr>
      <vt:lpstr>продолжение</vt:lpstr>
      <vt:lpstr>лечение</vt:lpstr>
      <vt:lpstr>Меры борьбы</vt:lpstr>
      <vt:lpstr>продолжение</vt:lpstr>
      <vt:lpstr>продолжение</vt:lpstr>
      <vt:lpstr>продолжение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User</cp:lastModifiedBy>
  <cp:revision>46</cp:revision>
  <dcterms:created xsi:type="dcterms:W3CDTF">2015-03-30T09:54:19Z</dcterms:created>
  <dcterms:modified xsi:type="dcterms:W3CDTF">2020-09-22T17:51:22Z</dcterms:modified>
</cp:coreProperties>
</file>